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52" r:id="rId2"/>
    <p:sldId id="453" r:id="rId3"/>
    <p:sldId id="454" r:id="rId4"/>
    <p:sldId id="457" r:id="rId5"/>
    <p:sldId id="455" r:id="rId6"/>
    <p:sldId id="4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D4E3A5E-3879-4DD9-A078-AB461675004A}">
          <p14:sldIdLst>
            <p14:sldId id="452"/>
            <p14:sldId id="453"/>
            <p14:sldId id="454"/>
            <p14:sldId id="457"/>
          </p14:sldIdLst>
        </p14:section>
        <p14:section name="Augmentation" id="{A9F3DD60-7BCC-4C9F-879B-980F7E5CC5A5}">
          <p14:sldIdLst>
            <p14:sldId id="455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82979" autoAdjust="0"/>
  </p:normalViewPr>
  <p:slideViewPr>
    <p:cSldViewPr snapToGrid="0">
      <p:cViewPr varScale="1">
        <p:scale>
          <a:sx n="71" d="100"/>
          <a:sy n="71" d="100"/>
        </p:scale>
        <p:origin x="10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在开发自动批改系统的过程中，手写</a:t>
            </a:r>
            <a:r>
              <a:rPr lang="en-US" altLang="zh-CN" dirty="0"/>
              <a:t>OCR</a:t>
            </a:r>
            <a:r>
              <a:rPr lang="zh-CN" altLang="en-US" dirty="0"/>
              <a:t>的准确率是至关重要的</a:t>
            </a:r>
            <a:endParaRPr lang="en-US" altLang="zh-CN" dirty="0"/>
          </a:p>
          <a:p>
            <a:r>
              <a:rPr lang="zh-CN" altLang="en-US" dirty="0"/>
              <a:t>而在实际操作中，我们发现，被涂改的文字会严重干扰对文字和公式的识别</a:t>
            </a:r>
            <a:endParaRPr lang="en-US" altLang="zh-CN" dirty="0"/>
          </a:p>
          <a:p>
            <a:r>
              <a:rPr lang="zh-CN" altLang="en-US" dirty="0"/>
              <a:t>（如图所示，学生在写下公式的时候难免出现涂改，而现有的</a:t>
            </a:r>
            <a:r>
              <a:rPr lang="en-US" altLang="zh-CN" dirty="0"/>
              <a:t>OCR</a:t>
            </a:r>
            <a:r>
              <a:rPr lang="zh-CN" altLang="en-US" dirty="0"/>
              <a:t>引擎普遍会将涂改识别成各种其它字符）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43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我们把对涂改字的移除视作目标检测问题，使用矩形</a:t>
            </a:r>
            <a:r>
              <a:rPr lang="en-US" altLang="zh-CN" dirty="0"/>
              <a:t>bounding box</a:t>
            </a:r>
            <a:r>
              <a:rPr lang="zh-CN" altLang="en-US" dirty="0"/>
              <a:t>来框住涂改，这样后续我们可以将框清空来移除涂改</a:t>
            </a:r>
            <a:endParaRPr lang="en-US" altLang="zh-CN" dirty="0"/>
          </a:p>
          <a:p>
            <a:r>
              <a:rPr lang="zh-CN" altLang="en-US" dirty="0"/>
              <a:t>此外，由于我们研究的是对数学答题纸的识别和涂改移除，已有的开源数据集和我们的任务差异都比较大，所以我们自建数据集</a:t>
            </a:r>
            <a:endParaRPr lang="en-US" altLang="zh-CN" dirty="0"/>
          </a:p>
          <a:p>
            <a:r>
              <a:rPr lang="zh-CN" altLang="en-US" dirty="0"/>
              <a:t>数据集包含</a:t>
            </a:r>
            <a:r>
              <a:rPr lang="en-US" altLang="zh-CN" dirty="0"/>
              <a:t>632</a:t>
            </a:r>
            <a:r>
              <a:rPr lang="zh-CN" altLang="en-US" dirty="0"/>
              <a:t>个人对一道三角函数解答题的过程，标注了所有语义上属于涂改的区域，并经过两次检查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9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已有的涂改移除工作比较少，而且绝大多数都和包含大量数学公式的场景没有关系。</a:t>
            </a:r>
            <a:endParaRPr lang="en-US" altLang="zh-CN" dirty="0"/>
          </a:p>
          <a:p>
            <a:r>
              <a:rPr lang="zh-CN" altLang="en-US" dirty="0"/>
              <a:t>这是具有代表性的两项工作</a:t>
            </a:r>
            <a:endParaRPr lang="en-US" altLang="zh-CN" dirty="0"/>
          </a:p>
          <a:p>
            <a:r>
              <a:rPr lang="zh-CN" altLang="en-US" dirty="0"/>
              <a:t>一个是先通过连通域算出</a:t>
            </a:r>
            <a:r>
              <a:rPr lang="en-US" altLang="zh-CN" dirty="0"/>
              <a:t>bounding box</a:t>
            </a:r>
            <a:r>
              <a:rPr lang="zh-CN" altLang="en-US" dirty="0"/>
              <a:t>，然后对</a:t>
            </a:r>
            <a:r>
              <a:rPr lang="en-US" altLang="zh-CN" dirty="0"/>
              <a:t>bounding box</a:t>
            </a:r>
            <a:r>
              <a:rPr lang="zh-CN" altLang="en-US" dirty="0"/>
              <a:t>进行分类，对单词层面的涂改比较有效，但是对于涂改嵌入在词中间的普遍不能识别</a:t>
            </a:r>
            <a:endParaRPr lang="en-US" altLang="zh-CN" dirty="0"/>
          </a:p>
          <a:p>
            <a:r>
              <a:rPr lang="zh-CN" altLang="en-US" dirty="0"/>
              <a:t>另一个是采用直接使用一个</a:t>
            </a:r>
            <a:r>
              <a:rPr lang="en-US" altLang="zh-CN" dirty="0"/>
              <a:t>OCR</a:t>
            </a:r>
            <a:r>
              <a:rPr lang="zh-CN" altLang="en-US" dirty="0"/>
              <a:t>识别的</a:t>
            </a:r>
            <a:r>
              <a:rPr lang="en-US" altLang="zh-CN" dirty="0"/>
              <a:t>pipeline</a:t>
            </a:r>
            <a:r>
              <a:rPr lang="zh-CN" altLang="en-US" dirty="0"/>
              <a:t>，使用</a:t>
            </a:r>
            <a:r>
              <a:rPr lang="en-US" altLang="zh-CN" dirty="0"/>
              <a:t>OCR</a:t>
            </a:r>
            <a:r>
              <a:rPr lang="zh-CN" altLang="en-US" dirty="0"/>
              <a:t>结果进行比对测试，效果有限，而且针对的数据集和我们期望的应用场景有较大差距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9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考虑到现有的很多模型自身就包含一些有限的数据增广，我们使用了更加激进的切割、变换、黏贴的数据增广方法。</a:t>
            </a:r>
            <a:endParaRPr lang="en-US" altLang="zh-CN" dirty="0"/>
          </a:p>
          <a:p>
            <a:r>
              <a:rPr lang="zh-CN" altLang="en-US" dirty="0"/>
              <a:t>首先对于原数据，我们随机选取区域进行切割，在这个过程中我们会确保没有黑色像素处于切割边界上，以及所有</a:t>
            </a:r>
            <a:r>
              <a:rPr lang="en-US" altLang="zh-CN" dirty="0"/>
              <a:t>bounding box</a:t>
            </a:r>
            <a:r>
              <a:rPr lang="zh-CN" altLang="en-US" dirty="0"/>
              <a:t>要么在切割内部，要么在外部，不会被穿过；这样我们就能获得一系列切出来的子图，哪些位于子图内部的</a:t>
            </a:r>
            <a:r>
              <a:rPr lang="en-US" altLang="zh-CN" dirty="0"/>
              <a:t>bounding box</a:t>
            </a:r>
            <a:r>
              <a:rPr lang="zh-CN" altLang="en-US" dirty="0"/>
              <a:t>也会被迁移过去。</a:t>
            </a:r>
            <a:endParaRPr lang="en-US" altLang="zh-CN" dirty="0"/>
          </a:p>
          <a:p>
            <a:r>
              <a:rPr lang="zh-CN" altLang="en-US" dirty="0"/>
              <a:t>然后，生成每一张增广图的时候，我们以一张空白图为基础，随机贴上经过变换的子图，这些变换包括随机的缩放、伸缩、高斯模糊，对于没有</a:t>
            </a:r>
            <a:r>
              <a:rPr lang="en-US" altLang="zh-CN" dirty="0"/>
              <a:t>bounding box</a:t>
            </a:r>
            <a:r>
              <a:rPr lang="zh-CN" altLang="en-US" dirty="0"/>
              <a:t>的子图还会进行</a:t>
            </a:r>
            <a:r>
              <a:rPr lang="en-US" altLang="zh-CN" dirty="0"/>
              <a:t>10°</a:t>
            </a:r>
            <a:r>
              <a:rPr lang="zh-CN" altLang="en-US" dirty="0"/>
              <a:t>以内的旋转。在贴上的时候我们会确保黑色像素不会有所重叠，这是通过两张图对应位置乘积判定的，此外</a:t>
            </a:r>
            <a:r>
              <a:rPr lang="en-US" altLang="zh-CN" dirty="0"/>
              <a:t>bounding box</a:t>
            </a:r>
            <a:r>
              <a:rPr lang="zh-CN" altLang="en-US" dirty="0"/>
              <a:t>会被迁移到新生成的图上。</a:t>
            </a:r>
            <a:endParaRPr lang="en-US" altLang="zh-CN" dirty="0"/>
          </a:p>
          <a:p>
            <a:r>
              <a:rPr lang="zh-CN" altLang="en-US" dirty="0"/>
              <a:t>我们一共生成了</a:t>
            </a:r>
            <a:r>
              <a:rPr lang="en-US" altLang="zh-CN" dirty="0"/>
              <a:t>10</a:t>
            </a:r>
            <a:r>
              <a:rPr lang="zh-CN" altLang="en-US" dirty="0"/>
              <a:t>倍，也就是</a:t>
            </a:r>
            <a:r>
              <a:rPr lang="en-US" altLang="zh-CN" dirty="0"/>
              <a:t>6320</a:t>
            </a:r>
            <a:r>
              <a:rPr lang="zh-CN" altLang="en-US" dirty="0"/>
              <a:t>张增广图。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7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我们在表现最好的其中两个模型，也就是</a:t>
            </a:r>
            <a:r>
              <a:rPr lang="en-US" altLang="zh-CN" dirty="0"/>
              <a:t>Cascade </a:t>
            </a:r>
            <a:r>
              <a:rPr lang="en-US" altLang="zh-CN" dirty="0" err="1"/>
              <a:t>Swin</a:t>
            </a:r>
            <a:r>
              <a:rPr lang="zh-CN" altLang="en-US" dirty="0"/>
              <a:t>和</a:t>
            </a:r>
            <a:r>
              <a:rPr lang="en-US" altLang="zh-CN" dirty="0"/>
              <a:t>Yolov5</a:t>
            </a:r>
            <a:r>
              <a:rPr lang="zh-CN" altLang="en-US" dirty="0"/>
              <a:t>上，使用增广得到的数据进行补充训练，发现</a:t>
            </a:r>
            <a:r>
              <a:rPr lang="en-US" altLang="zh-CN" dirty="0"/>
              <a:t>AP</a:t>
            </a:r>
            <a:r>
              <a:rPr lang="zh-CN" altLang="en-US" dirty="0"/>
              <a:t>性能基本有所下降。</a:t>
            </a:r>
            <a:endParaRPr lang="en-US" altLang="zh-CN" dirty="0"/>
          </a:p>
          <a:p>
            <a:r>
              <a:rPr lang="zh-CN" altLang="en-US" dirty="0"/>
              <a:t>可能的原因是：增广方法比较粗糙，引入了太多的噪音，甚至可能和原数据的分布有一定的区别；以及原数据可能在数量和质量上已经比较充足了，以至于增广并不能带来效果提升</a:t>
            </a:r>
            <a:endParaRPr lang="en-US" altLang="zh-CN" dirty="0"/>
          </a:p>
          <a:p>
            <a:r>
              <a:rPr lang="zh-CN" altLang="en-US" dirty="0"/>
              <a:t>唯一的不同就是数据增强，其余参数不变，所以可能数据</a:t>
            </a:r>
            <a:r>
              <a:rPr lang="zh-CN" altLang="en-US"/>
              <a:t>的改变导致原先</a:t>
            </a:r>
            <a:r>
              <a:rPr lang="zh-CN" altLang="en-US" dirty="0"/>
              <a:t>的超参不再是最优的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0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Struck-out Text in OCR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433633" y="1338606"/>
            <a:ext cx="11283885" cy="4530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 auto-grading system, the accuracy of OCR affect matters.</a:t>
            </a:r>
          </a:p>
          <a:p>
            <a:r>
              <a:rPr lang="en-US" altLang="zh-CN" dirty="0"/>
              <a:t>In practice, struck-out text severely disturb the recognition of text and formulas.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1691-6A10-15C9-8725-68E5D129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15" y="39818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36CFC-80DE-F88C-05EA-8B98D7DE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83" y="44654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915FF4-61B9-A350-2D80-46D14E2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9" y="3981848"/>
            <a:ext cx="8943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9CC76A-7A44-1ADA-7B25-A8668F555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545" y="5266683"/>
            <a:ext cx="4061812" cy="647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BF60D4-1CB1-8704-40A7-078DC5A1A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98" y="3247225"/>
            <a:ext cx="3078747" cy="602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39AF95-2686-5782-193A-D90B9D3E5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357" y="3222222"/>
            <a:ext cx="3064679" cy="652150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5E05BBF-4E04-91CB-3397-3A434923408A}"/>
              </a:ext>
            </a:extLst>
          </p:cNvPr>
          <p:cNvSpPr/>
          <p:nvPr/>
        </p:nvSpPr>
        <p:spPr>
          <a:xfrm rot="19361972">
            <a:off x="3179055" y="4049090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A7C38BB-08BA-CB7E-4C8C-599ED9403449}"/>
              </a:ext>
            </a:extLst>
          </p:cNvPr>
          <p:cNvSpPr/>
          <p:nvPr/>
        </p:nvSpPr>
        <p:spPr>
          <a:xfrm rot="13228149">
            <a:off x="7833617" y="4049089"/>
            <a:ext cx="437745" cy="129037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F9D19297-D184-637B-0804-8E965CA0ADAB}"/>
              </a:ext>
            </a:extLst>
          </p:cNvPr>
          <p:cNvSpPr/>
          <p:nvPr/>
        </p:nvSpPr>
        <p:spPr>
          <a:xfrm>
            <a:off x="10183532" y="3974825"/>
            <a:ext cx="437745" cy="4659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81247B4-31E2-07AE-EEE6-EAAA2615545B}"/>
              </a:ext>
            </a:extLst>
          </p:cNvPr>
          <p:cNvSpPr txBox="1">
            <a:spLocks/>
          </p:cNvSpPr>
          <p:nvPr/>
        </p:nvSpPr>
        <p:spPr>
          <a:xfrm>
            <a:off x="9832853" y="5031869"/>
            <a:ext cx="725538" cy="10840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"/>
              </a:lnSpc>
            </a:pPr>
            <a:r>
              <a:rPr lang="en-US" altLang="zh-CN" sz="1400" dirty="0"/>
              <a:t>Wrong 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Answer</a:t>
            </a:r>
          </a:p>
          <a:p>
            <a:pPr algn="ctr">
              <a:lnSpc>
                <a:spcPts val="200"/>
              </a:lnSpc>
            </a:pPr>
            <a:r>
              <a:rPr lang="en-US" altLang="zh-CN" sz="1400" dirty="0"/>
              <a:t>? ?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Problem Formulation: Object Detection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10F78FA-6898-64B9-B173-9B104A5D512B}"/>
              </a:ext>
            </a:extLst>
          </p:cNvPr>
          <p:cNvSpPr txBox="1">
            <a:spLocks/>
          </p:cNvSpPr>
          <p:nvPr/>
        </p:nvSpPr>
        <p:spPr>
          <a:xfrm>
            <a:off x="1097279" y="1484555"/>
            <a:ext cx="10155219" cy="4384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 regard the removal of struck-out text as object detection problem. Use rectangle bounding box to bound struck-out area.</a:t>
            </a:r>
          </a:p>
          <a:p>
            <a:r>
              <a:rPr lang="en-US" altLang="zh-CN" dirty="0"/>
              <a:t>We build a dataset upon students’ answer sheets.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BBEB0B-407F-4239-8591-52C193F6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45" y="3281082"/>
            <a:ext cx="1613077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9980BA-9482-824D-2A7D-BC0E01AA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22" y="3281082"/>
            <a:ext cx="1580488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470129-FE14-3FED-095D-3D787E8BD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801" y="3281082"/>
            <a:ext cx="157028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2D9076-7A2E-9CD5-C328-6B962A206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606" y="3281082"/>
            <a:ext cx="158736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29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existing methods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9D32A1-814F-EA47-1F0B-F973FE97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97" y="2162286"/>
            <a:ext cx="3843885" cy="3458983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4EA46B5-F69D-A7B8-07FF-01A4DE10F241}"/>
              </a:ext>
            </a:extLst>
          </p:cNvPr>
          <p:cNvSpPr txBox="1">
            <a:spLocks/>
          </p:cNvSpPr>
          <p:nvPr/>
        </p:nvSpPr>
        <p:spPr>
          <a:xfrm>
            <a:off x="1004814" y="1236730"/>
            <a:ext cx="4888799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Connected Component + Classification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Average Classification Rate = 0.85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47376F-5E1F-E7FF-9F25-44B32F326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29" y="2628771"/>
            <a:ext cx="5544769" cy="12630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EE8F8B-2370-5183-B187-B921368A9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88" y="4333119"/>
            <a:ext cx="3116850" cy="80779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7A2C378-7745-94CC-3C89-C560C9976B7C}"/>
              </a:ext>
            </a:extLst>
          </p:cNvPr>
          <p:cNvSpPr txBox="1">
            <a:spLocks/>
          </p:cNvSpPr>
          <p:nvPr/>
        </p:nvSpPr>
        <p:spPr>
          <a:xfrm>
            <a:off x="6298388" y="1236730"/>
            <a:ext cx="4399453" cy="5153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   OCR pipeline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9% Character Error Rate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F50CD9-4C53-9EA8-FA00-017174D7D98D}"/>
              </a:ext>
            </a:extLst>
          </p:cNvPr>
          <p:cNvSpPr txBox="1"/>
          <p:nvPr/>
        </p:nvSpPr>
        <p:spPr>
          <a:xfrm>
            <a:off x="3962332" y="639004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 err="1">
                <a:latin typeface="LinLibertineT"/>
              </a:rPr>
              <a:t>Hiqmat</a:t>
            </a:r>
            <a:r>
              <a:rPr lang="en-US" altLang="zh-CN" sz="1800" b="0" i="0" u="none" strike="noStrike" baseline="0" dirty="0">
                <a:latin typeface="LinLibertineT"/>
              </a:rPr>
              <a:t> </a:t>
            </a:r>
            <a:r>
              <a:rPr lang="en-US" altLang="zh-CN" sz="1800" b="0" i="0" u="none" strike="noStrike" baseline="0" dirty="0" err="1">
                <a:latin typeface="LinLibertineT"/>
              </a:rPr>
              <a:t>Nisa</a:t>
            </a:r>
            <a:r>
              <a:rPr lang="en-US" altLang="zh-CN" sz="1800" b="0" i="0" u="none" strike="noStrike" baseline="0" dirty="0">
                <a:latin typeface="LinLibertineT"/>
              </a:rPr>
              <a:t> et.al </a:t>
            </a:r>
            <a:r>
              <a:rPr lang="en-US" altLang="zh-CN" sz="1800" b="0" i="0" u="none" strike="noStrike" baseline="0" dirty="0">
                <a:latin typeface="LinBiolinumT"/>
              </a:rPr>
              <a:t>ADCS 2021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325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80D42-458C-2D45-11C7-0C93883F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675C7-E7A8-5211-EF47-40C9B631CE2E}"/>
              </a:ext>
            </a:extLst>
          </p:cNvPr>
          <p:cNvSpPr txBox="1">
            <a:spLocks/>
          </p:cNvSpPr>
          <p:nvPr/>
        </p:nvSpPr>
        <p:spPr>
          <a:xfrm>
            <a:off x="1097279" y="1484555"/>
            <a:ext cx="10155219" cy="4384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8765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F5144-FC52-02C9-B3B5-54F3736E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Method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9802D9-EEC8-BCDA-8873-E4F848E08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98" y="2178235"/>
            <a:ext cx="758701" cy="824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B4E81E-2D16-4DDA-6D5C-457DC6F2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9" y="1256422"/>
            <a:ext cx="2647950" cy="590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2DA3B6-9A8C-9587-9011-61EAD0CC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399" y="2213543"/>
            <a:ext cx="1946774" cy="1261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BDA86-1E0F-C47F-4C67-542678E2A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31" y="5132337"/>
            <a:ext cx="3053585" cy="486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6F841F-F070-7FCD-3B8B-75DE0A3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9384" y="3747239"/>
            <a:ext cx="1292387" cy="109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09D866-2A1B-2B2F-0B8A-6B0D904BD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94" y="1256422"/>
            <a:ext cx="159236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AB7211-73DE-199A-B60A-16EEF0789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42" y="1815154"/>
            <a:ext cx="1577143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392E250-2E33-F5C8-B0A2-A34DCF359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023" y="2347198"/>
            <a:ext cx="158911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40B36277-8611-5F5D-6C8D-7EE0E88687A8}"/>
              </a:ext>
            </a:extLst>
          </p:cNvPr>
          <p:cNvSpPr/>
          <p:nvPr/>
        </p:nvSpPr>
        <p:spPr>
          <a:xfrm rot="16200000">
            <a:off x="3469607" y="3301653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46B6AE5-2205-2F4C-9197-3E0C79B5DDE2}"/>
              </a:ext>
            </a:extLst>
          </p:cNvPr>
          <p:cNvSpPr/>
          <p:nvPr/>
        </p:nvSpPr>
        <p:spPr>
          <a:xfrm rot="16200000">
            <a:off x="8018562" y="3317014"/>
            <a:ext cx="437745" cy="7047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E1937C7-5001-1AFF-D006-A4E86FA264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3937" y="1226950"/>
            <a:ext cx="2403460" cy="4854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4F87C776-8518-1640-95E5-3046E0637290}"/>
              </a:ext>
            </a:extLst>
          </p:cNvPr>
          <p:cNvSpPr txBox="1"/>
          <p:nvPr/>
        </p:nvSpPr>
        <p:spPr>
          <a:xfrm>
            <a:off x="7259902" y="4032077"/>
            <a:ext cx="2028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Transform</a:t>
            </a:r>
          </a:p>
          <a:p>
            <a:pPr algn="ctr"/>
            <a:r>
              <a:rPr lang="en-US" altLang="zh-CN" dirty="0"/>
              <a:t>Stick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849FD4B-29DA-2316-4003-42F2761AE420}"/>
              </a:ext>
            </a:extLst>
          </p:cNvPr>
          <p:cNvSpPr txBox="1"/>
          <p:nvPr/>
        </p:nvSpPr>
        <p:spPr>
          <a:xfrm>
            <a:off x="2636900" y="4007454"/>
            <a:ext cx="2028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13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9E6CE-E00E-4A0B-A798-0AE0922C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Augmentation: Results and Analysis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B3BB322-3720-4FDD-253A-61EBBF292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57297"/>
              </p:ext>
            </p:extLst>
          </p:nvPr>
        </p:nvGraphicFramePr>
        <p:xfrm>
          <a:off x="1172571" y="1574799"/>
          <a:ext cx="9846858" cy="2162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8741213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139997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1338016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195698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64085129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785108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27090729"/>
                    </a:ext>
                  </a:extLst>
                </a:gridCol>
              </a:tblGrid>
              <a:tr h="432722"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AP50:95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APl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24180"/>
                  </a:ext>
                </a:extLst>
              </a:tr>
              <a:tr h="432722">
                <a:tc>
                  <a:txBody>
                    <a:bodyPr/>
                    <a:lstStyle/>
                    <a:p>
                      <a:r>
                        <a:rPr lang="en-US" altLang="zh-CN" dirty="0"/>
                        <a:t>Cascade </a:t>
                      </a:r>
                      <a:r>
                        <a:rPr lang="en-US" altLang="zh-CN" dirty="0" err="1"/>
                        <a:t>Swin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6239"/>
                  </a:ext>
                </a:extLst>
              </a:tr>
              <a:tr h="432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Cascade 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Swin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 + 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aug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0.596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0.888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0.692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0.507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0.694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0.677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24576"/>
                  </a:ext>
                </a:extLst>
              </a:tr>
              <a:tr h="432722">
                <a:tc>
                  <a:txBody>
                    <a:bodyPr/>
                    <a:lstStyle/>
                    <a:p>
                      <a:r>
                        <a:rPr lang="en-US" altLang="zh-CN" dirty="0"/>
                        <a:t>Yolov5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0.525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0.826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34808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Yolov5 + </a:t>
                      </a:r>
                      <a:r>
                        <a:rPr lang="en-US" altLang="zh-CN" dirty="0" err="1">
                          <a:solidFill>
                            <a:srgbClr val="FF0000"/>
                          </a:solidFill>
                        </a:rPr>
                        <a:t>aug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0.838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13843"/>
                  </a:ext>
                </a:extLst>
              </a:tr>
            </a:tbl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732688-FA44-B099-5E12-A23FBAB8270E}"/>
              </a:ext>
            </a:extLst>
          </p:cNvPr>
          <p:cNvSpPr txBox="1">
            <a:spLocks/>
          </p:cNvSpPr>
          <p:nvPr/>
        </p:nvSpPr>
        <p:spPr>
          <a:xfrm>
            <a:off x="1097280" y="3817855"/>
            <a:ext cx="10157622" cy="24509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Both Cascade </a:t>
            </a:r>
            <a:r>
              <a:rPr lang="en-US" altLang="zh-CN" dirty="0" err="1"/>
              <a:t>Swin</a:t>
            </a:r>
            <a:r>
              <a:rPr lang="en-US" altLang="zh-CN" dirty="0"/>
              <a:t> Transformer and Yolov5 has AP drop with augmentation data.</a:t>
            </a:r>
          </a:p>
          <a:p>
            <a:r>
              <a:rPr lang="en-US" altLang="zh-CN" dirty="0"/>
              <a:t>Reason?</a:t>
            </a:r>
          </a:p>
          <a:p>
            <a:pPr lvl="1"/>
            <a:r>
              <a:rPr lang="en-US" altLang="zh-CN" dirty="0"/>
              <a:t>Augmentation includes too much noise.</a:t>
            </a:r>
          </a:p>
          <a:p>
            <a:pPr lvl="1"/>
            <a:r>
              <a:rPr lang="en-US" altLang="zh-CN" dirty="0"/>
              <a:t>Original data is enough in variance.</a:t>
            </a:r>
          </a:p>
        </p:txBody>
      </p:sp>
    </p:spTree>
    <p:extLst>
      <p:ext uri="{BB962C8B-B14F-4D97-AF65-F5344CB8AC3E}">
        <p14:creationId xmlns:p14="http://schemas.microsoft.com/office/powerpoint/2010/main" val="2996262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782</Words>
  <Application>Microsoft Office PowerPoint</Application>
  <PresentationFormat>宽屏</PresentationFormat>
  <Paragraphs>99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LinBiolinumT</vt:lpstr>
      <vt:lpstr>LinLibertineT</vt:lpstr>
      <vt:lpstr>等线</vt:lpstr>
      <vt:lpstr>微软雅黑</vt:lpstr>
      <vt:lpstr>Arial</vt:lpstr>
      <vt:lpstr>Calibri</vt:lpstr>
      <vt:lpstr>Office 主题​​</vt:lpstr>
      <vt:lpstr>Problem: Struck-out Text in OCR</vt:lpstr>
      <vt:lpstr>Problem Formulation: Object Detection</vt:lpstr>
      <vt:lpstr>The existing methods</vt:lpstr>
      <vt:lpstr>Difficulties</vt:lpstr>
      <vt:lpstr>Augmentation: Method</vt:lpstr>
      <vt:lpstr>Augmentation: Results and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Herz Pilatus</cp:lastModifiedBy>
  <cp:revision>100</cp:revision>
  <dcterms:created xsi:type="dcterms:W3CDTF">2019-02-23T16:09:00Z</dcterms:created>
  <dcterms:modified xsi:type="dcterms:W3CDTF">2023-01-06T11:45:44Z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